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334" r:id="rId2"/>
    <p:sldId id="350" r:id="rId3"/>
    <p:sldId id="339" r:id="rId4"/>
    <p:sldId id="322" r:id="rId5"/>
    <p:sldId id="348" r:id="rId6"/>
    <p:sldId id="340" r:id="rId7"/>
    <p:sldId id="345" r:id="rId8"/>
    <p:sldId id="346" r:id="rId9"/>
    <p:sldId id="343" r:id="rId10"/>
    <p:sldId id="349" r:id="rId11"/>
    <p:sldId id="35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9E5"/>
    <a:srgbClr val="6C320A"/>
    <a:srgbClr val="D17B5C"/>
    <a:srgbClr val="A5A5A5"/>
    <a:srgbClr val="BF5711"/>
    <a:srgbClr val="FFFFFF"/>
    <a:srgbClr val="CC7D64"/>
    <a:srgbClr val="DC7A4B"/>
    <a:srgbClr val="B09391"/>
    <a:srgbClr val="BD8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41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BE02-A814-4C74-A476-963A25830F85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51F02-DD2C-41E9-93D0-69902D5EE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5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Governança pública</a:t>
            </a:r>
            <a:r>
              <a:rPr lang="pt-BR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conjunto de mecanismos de liderança, estratégia e controle postos em prática para avaliar, direcionar e monitorar a gestão, com vistas à condução de políticas públicas e à prestação de serviços de interesse da sociedade;</a:t>
            </a:r>
          </a:p>
          <a:p>
            <a:r>
              <a:rPr lang="pt-BR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Gestão de riscos </a:t>
            </a:r>
            <a:r>
              <a:rPr lang="pt-BR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processo de natureza permanente, estabelecido, direcionado e monitorado pela alta administração, que contempla as atividades de identificar, avaliar e gerenciar potenciais eventos que possam afetar a organização, destinado a fornecer segurança razoável quanto à realização de seus objetivos.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Controles internos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compreende processos estruturados para mitigar os possíveis riscos com vistas ao alcance dos objetivos institucionais e para garantir a execução ordenada, ética, econômica, eficiente e eficaz das atividades da organização, com preservação da legalidade e da economicidade no dispêndio de recursos públicos.</a:t>
            </a:r>
            <a:endParaRPr lang="pt-BR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1F02-DD2C-41E9-93D0-69902D5EE0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Governança pública</a:t>
            </a:r>
            <a:r>
              <a:rPr lang="pt-BR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conjunto de mecanismos de liderança, estratégia e controle postos em prática para avaliar, direcionar e monitorar a gestão, com vistas à condução de políticas públicas e à prestação de serviços de interesse da sociedade;</a:t>
            </a:r>
          </a:p>
          <a:p>
            <a:r>
              <a:rPr lang="pt-BR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Gestão de riscos </a:t>
            </a:r>
            <a:r>
              <a:rPr lang="pt-BR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processo de natureza permanente, estabelecido, direcionado e monitorado pela alta administração, que contempla as atividades de identificar, avaliar e gerenciar potenciais eventos que possam afetar a organização, destinado a fornecer segurança razoável quanto à realização de seus objetivos.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Controles internos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compreende processos estruturados para mitigar os possíveis riscos com vistas ao alcance dos objetivos institucionais e para garantir a execução ordenada, ética, econômica, eficiente e eficaz das atividades da organização, com preservação da legalidade e da economicidade no dispêndio de recursos públicos.</a:t>
            </a:r>
            <a:endParaRPr lang="pt-BR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1F02-DD2C-41E9-93D0-69902D5EE08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13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A2F7446-8C0A-4048-BFC6-A364C7F1A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24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B132B6-4200-47B1-9B55-7315A413C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24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989194-F5D4-4698-A41F-9A0C39F673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824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nice.santos@defesa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A87C6A-E781-49C0-AF15-8AFA697A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2929" y="1607656"/>
            <a:ext cx="4928451" cy="507426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A0A7570-6CF0-421F-B9C7-C890F0C1B1B3}"/>
              </a:ext>
            </a:extLst>
          </p:cNvPr>
          <p:cNvSpPr/>
          <p:nvPr/>
        </p:nvSpPr>
        <p:spPr>
          <a:xfrm>
            <a:off x="1421263" y="2041872"/>
            <a:ext cx="2459128" cy="10738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Governança Pública</a:t>
            </a:r>
            <a:endParaRPr lang="pt-BR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B9ABE5F-8769-4E58-AD6D-6F86FBF30A8A}"/>
              </a:ext>
            </a:extLst>
          </p:cNvPr>
          <p:cNvSpPr/>
          <p:nvPr/>
        </p:nvSpPr>
        <p:spPr>
          <a:xfrm>
            <a:off x="1262156" y="2686895"/>
            <a:ext cx="2809998" cy="192507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Gestão de Riscos</a:t>
            </a:r>
            <a:endParaRPr lang="pt-BR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96B4211-0239-4E68-AB40-BFF5B699C11F}"/>
              </a:ext>
            </a:extLst>
          </p:cNvPr>
          <p:cNvSpPr/>
          <p:nvPr/>
        </p:nvSpPr>
        <p:spPr>
          <a:xfrm>
            <a:off x="1802526" y="3288258"/>
            <a:ext cx="1791502" cy="111731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Button">
              <a:avLst>
                <a:gd name="adj" fmla="val 10891686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Controles </a:t>
            </a:r>
            <a:r>
              <a:rPr lang="pt-BR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Internos</a:t>
            </a:r>
            <a:endParaRPr lang="pt-BR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D661DDCC-DA53-4BD4-9A1E-9DD12977980A}"/>
              </a:ext>
            </a:extLst>
          </p:cNvPr>
          <p:cNvSpPr txBox="1">
            <a:spLocks/>
          </p:cNvSpPr>
          <p:nvPr/>
        </p:nvSpPr>
        <p:spPr>
          <a:xfrm>
            <a:off x="1840063" y="774674"/>
            <a:ext cx="8405756" cy="1221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Decreto de Governança Pública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400" dirty="0" smtClean="0">
                <a:solidFill>
                  <a:srgbClr val="002060"/>
                </a:solidFill>
              </a:rPr>
              <a:t>DECRETO Nº 9.203, DE 22 DE DEZEMBRO DE 2017</a:t>
            </a:r>
            <a:endParaRPr lang="pt-BR" sz="2400" dirty="0">
              <a:solidFill>
                <a:srgbClr val="002060"/>
              </a:solidFill>
            </a:endParaRPr>
          </a:p>
          <a:p>
            <a:pPr algn="ctr"/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204286" y="1662582"/>
            <a:ext cx="6772855" cy="13332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conjunto de mecanismos de liderança, estratégia e controle postos em prática para avaliar, direcionar e monitorar a gestão, com vistas à condução de políticas públicas e à prestação de serviços de interesse da </a:t>
            </a:r>
            <a:r>
              <a:rPr lang="pt-BR" sz="2000" b="1" dirty="0" smtClean="0">
                <a:solidFill>
                  <a:schemeClr val="bg1"/>
                </a:solidFill>
              </a:rPr>
              <a:t>sociedade.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204286" y="3162441"/>
            <a:ext cx="6772855" cy="1784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processo de natureza permanente, estabelecido, direcionado e monitorado pela alta administração, que contempla as atividades de identificar, avaliar e gerenciar potenciais eventos que possam afetar a organização, destinado a fornecer segurança razoável quanto à realização de seus objetivos.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56616" y="5069538"/>
            <a:ext cx="683551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processos estruturados para mitigar os possíveis riscos com vistas ao alcance dos objetivos institucionais e para garantir a execução ordenada, ética, econômica, eficiente e eficaz das atividades da organização, com preservação da legalidade e da economicidade no dispêndio de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41792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 animBg="1"/>
      <p:bldP spid="1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9E42C87-7250-4A02-A2D3-F4880F55692D}"/>
              </a:ext>
            </a:extLst>
          </p:cNvPr>
          <p:cNvGrpSpPr/>
          <p:nvPr/>
        </p:nvGrpSpPr>
        <p:grpSpPr>
          <a:xfrm>
            <a:off x="2926064" y="1407490"/>
            <a:ext cx="6014736" cy="5037460"/>
            <a:chOff x="3244382" y="1090189"/>
            <a:chExt cx="5703210" cy="5253161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98EC9B86-76D3-4C51-89F1-55493B133FF2}"/>
                </a:ext>
              </a:extLst>
            </p:cNvPr>
            <p:cNvSpPr/>
            <p:nvPr/>
          </p:nvSpPr>
          <p:spPr>
            <a:xfrm>
              <a:off x="4854918" y="1090189"/>
              <a:ext cx="2482160" cy="2482161"/>
            </a:xfrm>
            <a:custGeom>
              <a:avLst/>
              <a:gdLst>
                <a:gd name="connsiteX0" fmla="*/ 0 w 2482160"/>
                <a:gd name="connsiteY0" fmla="*/ 1613404 h 2482160"/>
                <a:gd name="connsiteX1" fmla="*/ 620540 w 2482160"/>
                <a:gd name="connsiteY1" fmla="*/ 1613404 h 2482160"/>
                <a:gd name="connsiteX2" fmla="*/ 620540 w 2482160"/>
                <a:gd name="connsiteY2" fmla="*/ 0 h 2482160"/>
                <a:gd name="connsiteX3" fmla="*/ 1861620 w 2482160"/>
                <a:gd name="connsiteY3" fmla="*/ 0 h 2482160"/>
                <a:gd name="connsiteX4" fmla="*/ 1861620 w 2482160"/>
                <a:gd name="connsiteY4" fmla="*/ 1613404 h 2482160"/>
                <a:gd name="connsiteX5" fmla="*/ 2482160 w 2482160"/>
                <a:gd name="connsiteY5" fmla="*/ 1613404 h 2482160"/>
                <a:gd name="connsiteX6" fmla="*/ 1241080 w 2482160"/>
                <a:gd name="connsiteY6" fmla="*/ 2482160 h 2482160"/>
                <a:gd name="connsiteX7" fmla="*/ 0 w 2482160"/>
                <a:gd name="connsiteY7" fmla="*/ 1613404 h 24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2160" h="2482160">
                  <a:moveTo>
                    <a:pt x="0" y="1613404"/>
                  </a:moveTo>
                  <a:lnTo>
                    <a:pt x="620540" y="1613404"/>
                  </a:lnTo>
                  <a:lnTo>
                    <a:pt x="620540" y="0"/>
                  </a:lnTo>
                  <a:lnTo>
                    <a:pt x="1861620" y="0"/>
                  </a:lnTo>
                  <a:lnTo>
                    <a:pt x="1861620" y="1613404"/>
                  </a:lnTo>
                  <a:lnTo>
                    <a:pt x="2482160" y="1613404"/>
                  </a:lnTo>
                  <a:lnTo>
                    <a:pt x="1241080" y="2482160"/>
                  </a:lnTo>
                  <a:lnTo>
                    <a:pt x="0" y="16134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6788" tIns="206248" rIns="826788" bIns="64062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900" kern="1200" dirty="0"/>
                <a:t>1ª Linha</a:t>
              </a: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126D4E9-4130-40B4-A614-885CAB594C24}"/>
                </a:ext>
              </a:extLst>
            </p:cNvPr>
            <p:cNvSpPr/>
            <p:nvPr/>
          </p:nvSpPr>
          <p:spPr>
            <a:xfrm rot="1800000">
              <a:off x="6465432" y="3861190"/>
              <a:ext cx="2482160" cy="2482160"/>
            </a:xfrm>
            <a:custGeom>
              <a:avLst/>
              <a:gdLst>
                <a:gd name="connsiteX0" fmla="*/ 0 w 2482160"/>
                <a:gd name="connsiteY0" fmla="*/ 1613404 h 2482160"/>
                <a:gd name="connsiteX1" fmla="*/ 620540 w 2482160"/>
                <a:gd name="connsiteY1" fmla="*/ 1613404 h 2482160"/>
                <a:gd name="connsiteX2" fmla="*/ 620540 w 2482160"/>
                <a:gd name="connsiteY2" fmla="*/ 0 h 2482160"/>
                <a:gd name="connsiteX3" fmla="*/ 1861620 w 2482160"/>
                <a:gd name="connsiteY3" fmla="*/ 0 h 2482160"/>
                <a:gd name="connsiteX4" fmla="*/ 1861620 w 2482160"/>
                <a:gd name="connsiteY4" fmla="*/ 1613404 h 2482160"/>
                <a:gd name="connsiteX5" fmla="*/ 2482160 w 2482160"/>
                <a:gd name="connsiteY5" fmla="*/ 1613404 h 2482160"/>
                <a:gd name="connsiteX6" fmla="*/ 1241080 w 2482160"/>
                <a:gd name="connsiteY6" fmla="*/ 2482160 h 2482160"/>
                <a:gd name="connsiteX7" fmla="*/ 0 w 2482160"/>
                <a:gd name="connsiteY7" fmla="*/ 1613404 h 24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2160" h="2482160">
                  <a:moveTo>
                    <a:pt x="868756" y="0"/>
                  </a:moveTo>
                  <a:lnTo>
                    <a:pt x="868756" y="620540"/>
                  </a:lnTo>
                  <a:lnTo>
                    <a:pt x="2482160" y="620540"/>
                  </a:lnTo>
                  <a:lnTo>
                    <a:pt x="2482160" y="1861620"/>
                  </a:lnTo>
                  <a:lnTo>
                    <a:pt x="868756" y="1861620"/>
                  </a:lnTo>
                  <a:lnTo>
                    <a:pt x="868756" y="2482160"/>
                  </a:lnTo>
                  <a:lnTo>
                    <a:pt x="0" y="1241080"/>
                  </a:lnTo>
                  <a:lnTo>
                    <a:pt x="86875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268329"/>
                <a:satOff val="-6535"/>
                <a:lumOff val="285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626" tIns="826788" rIns="206247" bIns="82678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900" kern="1200" dirty="0"/>
                <a:t>3ª Linha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D32E1DCA-1164-4CA3-A177-7D531FED70C0}"/>
                </a:ext>
              </a:extLst>
            </p:cNvPr>
            <p:cNvSpPr/>
            <p:nvPr/>
          </p:nvSpPr>
          <p:spPr>
            <a:xfrm rot="19800000">
              <a:off x="3244382" y="3861143"/>
              <a:ext cx="2482160" cy="2482160"/>
            </a:xfrm>
            <a:custGeom>
              <a:avLst/>
              <a:gdLst>
                <a:gd name="connsiteX0" fmla="*/ 0 w 2482160"/>
                <a:gd name="connsiteY0" fmla="*/ 1613404 h 2482160"/>
                <a:gd name="connsiteX1" fmla="*/ 620540 w 2482160"/>
                <a:gd name="connsiteY1" fmla="*/ 1613404 h 2482160"/>
                <a:gd name="connsiteX2" fmla="*/ 620540 w 2482160"/>
                <a:gd name="connsiteY2" fmla="*/ 0 h 2482160"/>
                <a:gd name="connsiteX3" fmla="*/ 1861620 w 2482160"/>
                <a:gd name="connsiteY3" fmla="*/ 0 h 2482160"/>
                <a:gd name="connsiteX4" fmla="*/ 1861620 w 2482160"/>
                <a:gd name="connsiteY4" fmla="*/ 1613404 h 2482160"/>
                <a:gd name="connsiteX5" fmla="*/ 2482160 w 2482160"/>
                <a:gd name="connsiteY5" fmla="*/ 1613404 h 2482160"/>
                <a:gd name="connsiteX6" fmla="*/ 1241080 w 2482160"/>
                <a:gd name="connsiteY6" fmla="*/ 2482160 h 2482160"/>
                <a:gd name="connsiteX7" fmla="*/ 0 w 2482160"/>
                <a:gd name="connsiteY7" fmla="*/ 1613404 h 24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2160" h="2482160">
                  <a:moveTo>
                    <a:pt x="1613404" y="2482160"/>
                  </a:moveTo>
                  <a:lnTo>
                    <a:pt x="1613404" y="1861620"/>
                  </a:lnTo>
                  <a:lnTo>
                    <a:pt x="0" y="1861620"/>
                  </a:lnTo>
                  <a:lnTo>
                    <a:pt x="0" y="620540"/>
                  </a:lnTo>
                  <a:lnTo>
                    <a:pt x="1613404" y="620540"/>
                  </a:lnTo>
                  <a:lnTo>
                    <a:pt x="1613404" y="0"/>
                  </a:lnTo>
                  <a:lnTo>
                    <a:pt x="2482160" y="1241080"/>
                  </a:lnTo>
                  <a:lnTo>
                    <a:pt x="1613404" y="248216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268329"/>
                <a:satOff val="-6535"/>
                <a:lumOff val="285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7" tIns="826788" rIns="640626" bIns="82678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900" kern="1200" dirty="0"/>
                <a:t>2ª Linha</a:t>
              </a:r>
            </a:p>
          </p:txBody>
        </p:sp>
      </p:grpSp>
      <p:sp>
        <p:nvSpPr>
          <p:cNvPr id="4" name="Título 4">
            <a:extLst>
              <a:ext uri="{FF2B5EF4-FFF2-40B4-BE49-F238E27FC236}">
                <a16:creationId xmlns:a16="http://schemas.microsoft.com/office/drawing/2014/main" id="{E1754B57-3AE0-4845-9A51-08DC3E8A1B48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Integração e Reforço Recíproco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410459-7EB0-4957-ADA2-AA9BDD215201}"/>
              </a:ext>
            </a:extLst>
          </p:cNvPr>
          <p:cNvSpPr txBox="1"/>
          <p:nvPr/>
        </p:nvSpPr>
        <p:spPr>
          <a:xfrm>
            <a:off x="4910275" y="3776439"/>
            <a:ext cx="203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Atingir Objetivos</a:t>
            </a:r>
          </a:p>
        </p:txBody>
      </p:sp>
    </p:spTree>
    <p:extLst>
      <p:ext uri="{BB962C8B-B14F-4D97-AF65-F5344CB8AC3E}">
        <p14:creationId xmlns:p14="http://schemas.microsoft.com/office/powerpoint/2010/main" val="8800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4901" y="1751679"/>
            <a:ext cx="86702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OBRIGADA!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JANICE DE ALMEIDA MENEZES DOS SANTOS</a:t>
            </a:r>
          </a:p>
          <a:p>
            <a:r>
              <a:rPr lang="pt-BR" dirty="0" smtClean="0"/>
              <a:t>AUDITORA FEDERAL DE FINANÇAS E CONTROLE DA CGU</a:t>
            </a:r>
          </a:p>
          <a:p>
            <a:r>
              <a:rPr lang="pt-BR" dirty="0" smtClean="0"/>
              <a:t>ATUALMENTE LOTADA NA SECRETARIA DE CONTROLE INTERNO DO MINISTÉRIO DA DEFESA</a:t>
            </a:r>
          </a:p>
          <a:p>
            <a:endParaRPr lang="pt-BR" dirty="0"/>
          </a:p>
          <a:p>
            <a:r>
              <a:rPr lang="pt-BR" dirty="0" smtClean="0"/>
              <a:t>CONTATOS:</a:t>
            </a:r>
          </a:p>
          <a:p>
            <a:r>
              <a:rPr lang="pt-BR" dirty="0" smtClean="0">
                <a:hlinkClick r:id="rId2"/>
              </a:rPr>
              <a:t>Janice.santos@defesa.gov.br</a:t>
            </a:r>
            <a:endParaRPr lang="pt-BR" dirty="0" smtClean="0"/>
          </a:p>
          <a:p>
            <a:r>
              <a:rPr lang="pt-BR" dirty="0" smtClean="0"/>
              <a:t>(61) 3312 9046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8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37758" y="3287207"/>
            <a:ext cx="3032982" cy="22570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chemeClr val="bg1"/>
                </a:solidFill>
              </a:rPr>
              <a:t>I - capacidade de resposta</a:t>
            </a:r>
          </a:p>
          <a:p>
            <a:r>
              <a:rPr lang="pt-BR">
                <a:solidFill>
                  <a:schemeClr val="bg1"/>
                </a:solidFill>
              </a:rPr>
              <a:t>II - </a:t>
            </a:r>
            <a:r>
              <a:rPr lang="pt-BR" b="1">
                <a:solidFill>
                  <a:schemeClr val="bg1"/>
                </a:solidFill>
              </a:rPr>
              <a:t>integridade</a:t>
            </a:r>
          </a:p>
          <a:p>
            <a:r>
              <a:rPr lang="pt-BR">
                <a:solidFill>
                  <a:schemeClr val="bg1"/>
                </a:solidFill>
              </a:rPr>
              <a:t>III - confiabilidade</a:t>
            </a:r>
          </a:p>
          <a:p>
            <a:r>
              <a:rPr lang="pt-BR">
                <a:solidFill>
                  <a:schemeClr val="bg1"/>
                </a:solidFill>
              </a:rPr>
              <a:t>IV - melhoria regulatória</a:t>
            </a:r>
          </a:p>
          <a:p>
            <a:r>
              <a:rPr lang="pt-BR">
                <a:solidFill>
                  <a:schemeClr val="bg1"/>
                </a:solidFill>
              </a:rPr>
              <a:t>V - prestação de contas e responsabilidade </a:t>
            </a:r>
          </a:p>
          <a:p>
            <a:r>
              <a:rPr lang="pt-BR">
                <a:solidFill>
                  <a:schemeClr val="bg1"/>
                </a:solidFill>
              </a:rPr>
              <a:t>VI - transparência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A87C6A-E781-49C0-AF15-8AFA697A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45729" y="1607656"/>
            <a:ext cx="4928451" cy="507426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A0A7570-6CF0-421F-B9C7-C890F0C1B1B3}"/>
              </a:ext>
            </a:extLst>
          </p:cNvPr>
          <p:cNvSpPr/>
          <p:nvPr/>
        </p:nvSpPr>
        <p:spPr>
          <a:xfrm>
            <a:off x="4764063" y="2041872"/>
            <a:ext cx="2459128" cy="10738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Governança Pública</a:t>
            </a:r>
            <a:endParaRPr lang="pt-BR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B9ABE5F-8769-4E58-AD6D-6F86FBF30A8A}"/>
              </a:ext>
            </a:extLst>
          </p:cNvPr>
          <p:cNvSpPr/>
          <p:nvPr/>
        </p:nvSpPr>
        <p:spPr>
          <a:xfrm>
            <a:off x="4604956" y="2686895"/>
            <a:ext cx="2809998" cy="192507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Gestão de Riscos</a:t>
            </a:r>
            <a:endParaRPr lang="pt-BR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96B4211-0239-4E68-AB40-BFF5B699C11F}"/>
              </a:ext>
            </a:extLst>
          </p:cNvPr>
          <p:cNvSpPr/>
          <p:nvPr/>
        </p:nvSpPr>
        <p:spPr>
          <a:xfrm>
            <a:off x="5145326" y="3288258"/>
            <a:ext cx="1791502" cy="111731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Button">
              <a:avLst>
                <a:gd name="adj" fmla="val 10891686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Controles </a:t>
            </a:r>
            <a:r>
              <a:rPr lang="pt-BR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Internos</a:t>
            </a:r>
            <a:endParaRPr lang="pt-BR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D661DDCC-DA53-4BD4-9A1E-9DD12977980A}"/>
              </a:ext>
            </a:extLst>
          </p:cNvPr>
          <p:cNvSpPr txBox="1">
            <a:spLocks/>
          </p:cNvSpPr>
          <p:nvPr/>
        </p:nvSpPr>
        <p:spPr>
          <a:xfrm>
            <a:off x="1840063" y="774674"/>
            <a:ext cx="8405756" cy="1221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Decreto de Governança Pública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DECRETO Nº 9.203, DE 22 DE DEZEMBRO DE 2017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A8578C06-5B5B-4876-87D1-0523125C97E5}"/>
              </a:ext>
            </a:extLst>
          </p:cNvPr>
          <p:cNvSpPr/>
          <p:nvPr/>
        </p:nvSpPr>
        <p:spPr>
          <a:xfrm>
            <a:off x="6481823" y="3788355"/>
            <a:ext cx="2091494" cy="1087703"/>
          </a:xfrm>
          <a:prstGeom prst="rightArrow">
            <a:avLst>
              <a:gd name="adj1" fmla="val 50000"/>
              <a:gd name="adj2" fmla="val 51178"/>
            </a:avLst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Mecanismos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Art. 5º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 rot="5400000">
            <a:off x="3765667" y="3447991"/>
            <a:ext cx="1134002" cy="174527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Princípios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Art. 3º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9839" y="3345081"/>
            <a:ext cx="293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601667" y="1782501"/>
            <a:ext cx="3401280" cy="45835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I </a:t>
            </a:r>
            <a:r>
              <a:rPr lang="pt-BR" dirty="0"/>
              <a:t>- liderança, que </a:t>
            </a:r>
            <a:r>
              <a:rPr lang="pt-BR" dirty="0" smtClean="0"/>
              <a:t>compreende o conjunto de práticas de:</a:t>
            </a:r>
          </a:p>
          <a:p>
            <a:r>
              <a:rPr lang="pt-BR" dirty="0"/>
              <a:t>a) </a:t>
            </a:r>
            <a:r>
              <a:rPr lang="pt-BR" b="1" dirty="0" smtClean="0"/>
              <a:t>integridade</a:t>
            </a:r>
            <a:endParaRPr lang="pt-BR" b="1" dirty="0"/>
          </a:p>
          <a:p>
            <a:r>
              <a:rPr lang="pt-BR" dirty="0"/>
              <a:t>b) </a:t>
            </a:r>
            <a:r>
              <a:rPr lang="pt-BR" dirty="0" smtClean="0"/>
              <a:t>competência</a:t>
            </a:r>
            <a:endParaRPr lang="pt-BR" dirty="0"/>
          </a:p>
          <a:p>
            <a:r>
              <a:rPr lang="pt-BR" dirty="0"/>
              <a:t>c) </a:t>
            </a:r>
            <a:r>
              <a:rPr lang="pt-BR" dirty="0" smtClean="0"/>
              <a:t>responsabilidade </a:t>
            </a:r>
            <a:endParaRPr lang="pt-BR" dirty="0"/>
          </a:p>
          <a:p>
            <a:r>
              <a:rPr lang="pt-BR" dirty="0"/>
              <a:t>d) </a:t>
            </a:r>
            <a:r>
              <a:rPr lang="pt-BR" dirty="0" smtClean="0"/>
              <a:t>motivação</a:t>
            </a:r>
          </a:p>
          <a:p>
            <a:endParaRPr lang="pt-BR" dirty="0"/>
          </a:p>
          <a:p>
            <a:r>
              <a:rPr lang="pt-BR" dirty="0"/>
              <a:t>II - estratégia, que compreende a definição de diretrizes, objetivos, planos e </a:t>
            </a:r>
            <a:r>
              <a:rPr lang="pt-BR" dirty="0" smtClean="0"/>
              <a:t>ações</a:t>
            </a:r>
            <a:r>
              <a:rPr lang="pt-BR" dirty="0"/>
              <a:t> </a:t>
            </a:r>
            <a:r>
              <a:rPr lang="pt-BR" dirty="0" smtClean="0"/>
              <a:t>e outros.</a:t>
            </a:r>
          </a:p>
          <a:p>
            <a:endParaRPr lang="pt-BR" dirty="0" smtClean="0"/>
          </a:p>
          <a:p>
            <a:pPr algn="just"/>
            <a:r>
              <a:rPr lang="pt-BR" dirty="0"/>
              <a:t>III - controle, que compreende processos estruturados para mitigar os possíveis riscos com vistas ao alcance dos objetivos </a:t>
            </a:r>
            <a:r>
              <a:rPr lang="pt-BR" dirty="0" smtClean="0"/>
              <a:t>institucionais.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8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6FA96768-6F51-4073-92F4-5830B48F3738}"/>
              </a:ext>
            </a:extLst>
          </p:cNvPr>
          <p:cNvSpPr txBox="1">
            <a:spLocks/>
          </p:cNvSpPr>
          <p:nvPr/>
        </p:nvSpPr>
        <p:spPr>
          <a:xfrm>
            <a:off x="637357" y="4272757"/>
            <a:ext cx="10917285" cy="2442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pt-BR" sz="2400" dirty="0"/>
              <a:t>Comunica e esclarece os papéis e responsabilidades essenciais sobre o Gerenciamento de Riscos Corporativos (GRC)</a:t>
            </a:r>
          </a:p>
          <a:p>
            <a:pPr>
              <a:spcBef>
                <a:spcPts val="1200"/>
              </a:spcBef>
            </a:pPr>
            <a:r>
              <a:rPr lang="pt-BR" sz="2400" dirty="0" smtClean="0"/>
              <a:t>Aplica-se </a:t>
            </a:r>
            <a:r>
              <a:rPr lang="pt-BR" sz="2400" dirty="0"/>
              <a:t>a organizações de qualquer natureza, tamanho ou complexidade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Ajuda a organização a melhorar sua percepção sobre riscos e controles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Favorece o aumento da eficácia dos processos de GRC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8FC64C-5368-48B8-82AC-770B7AAB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515" y="1680046"/>
            <a:ext cx="6072967" cy="2383963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0E620882-4701-4C6A-92F5-8AECE5F4BFC8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As Três Linhas de Defesa</a:t>
            </a:r>
          </a:p>
        </p:txBody>
      </p:sp>
    </p:spTree>
    <p:extLst>
      <p:ext uri="{BB962C8B-B14F-4D97-AF65-F5344CB8AC3E}">
        <p14:creationId xmlns:p14="http://schemas.microsoft.com/office/powerpoint/2010/main" val="2251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1FFB8C-7296-4AF2-AD8F-4CAF1DBC3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43" r="2789" b="10339"/>
          <a:stretch/>
        </p:blipFill>
        <p:spPr>
          <a:xfrm>
            <a:off x="986888" y="1647613"/>
            <a:ext cx="10319824" cy="4934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3EECD3-8823-4FAB-A6BE-DB5BAC76C48B}"/>
              </a:ext>
            </a:extLst>
          </p:cNvPr>
          <p:cNvSpPr txBox="1"/>
          <p:nvPr/>
        </p:nvSpPr>
        <p:spPr>
          <a:xfrm>
            <a:off x="7532806" y="6530536"/>
            <a:ext cx="375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Fonte: Instituto dos Auditores Internos - Janeiro/2013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11C02530-F3C8-400E-A1F7-D35894C8DAC8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As Três Linhas de Defesa</a:t>
            </a:r>
          </a:p>
        </p:txBody>
      </p:sp>
    </p:spTree>
    <p:extLst>
      <p:ext uri="{BB962C8B-B14F-4D97-AF65-F5344CB8AC3E}">
        <p14:creationId xmlns:p14="http://schemas.microsoft.com/office/powerpoint/2010/main" val="899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11C02530-F3C8-400E-A1F7-D35894C8DAC8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Papéis e Responsabilidades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0E2B01-D606-4938-90F4-C208EFB9FB99}"/>
              </a:ext>
            </a:extLst>
          </p:cNvPr>
          <p:cNvSpPr txBox="1"/>
          <p:nvPr/>
        </p:nvSpPr>
        <p:spPr>
          <a:xfrm>
            <a:off x="916776" y="3818592"/>
            <a:ext cx="9663290" cy="10910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Partes </a:t>
            </a:r>
            <a:r>
              <a:rPr lang="pt-BR" sz="2000" dirty="0"/>
              <a:t>interessadas atendidas pelas Linhas de Defesa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Responsabilidade e dever de estabelecimento de estruturas e processos de governança para melhor gerenciar os riscos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Situadas em melhor posição para assegurar que as Linhas de Defesa atuem de forma harmônica e efetiva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76C047B-3109-4FED-9F52-A21409F9DD86}"/>
              </a:ext>
            </a:extLst>
          </p:cNvPr>
          <p:cNvGrpSpPr/>
          <p:nvPr/>
        </p:nvGrpSpPr>
        <p:grpSpPr>
          <a:xfrm>
            <a:off x="1991599" y="1786529"/>
            <a:ext cx="7513645" cy="1374125"/>
            <a:chOff x="1991599" y="2054875"/>
            <a:chExt cx="7513645" cy="137412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E41FFB8C-7296-4AF2-AD8F-4CAF1DBC3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t="10643" r="16250" b="66391"/>
            <a:stretch/>
          </p:blipFill>
          <p:spPr>
            <a:xfrm>
              <a:off x="1991599" y="2054875"/>
              <a:ext cx="7513645" cy="121208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B719C0A-D388-42F7-8EC3-6E2CA7329186}"/>
                </a:ext>
              </a:extLst>
            </p:cNvPr>
            <p:cNvSpPr/>
            <p:nvPr/>
          </p:nvSpPr>
          <p:spPr>
            <a:xfrm>
              <a:off x="8590844" y="2720622"/>
              <a:ext cx="824089" cy="708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2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3D753E-4786-477D-BBB5-3D4277E4D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" t="41178" r="68893" b="3745"/>
          <a:stretch/>
        </p:blipFill>
        <p:spPr>
          <a:xfrm>
            <a:off x="639713" y="2130943"/>
            <a:ext cx="3206476" cy="26495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1FF03D-7D1B-4D02-AE28-E02E37AEC1FD}"/>
              </a:ext>
            </a:extLst>
          </p:cNvPr>
          <p:cNvSpPr txBox="1"/>
          <p:nvPr/>
        </p:nvSpPr>
        <p:spPr>
          <a:xfrm>
            <a:off x="4048845" y="2712293"/>
            <a:ext cx="7408697" cy="20093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pt-BR" sz="2000" dirty="0"/>
              <a:t>Proprietária dos riscos, responsável por:</a:t>
            </a:r>
          </a:p>
          <a:p>
            <a:pPr marL="171450" lvl="0" indent="-1714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Identificar, analisar, avaliar e definir respostas aos riscos do negócio</a:t>
            </a:r>
          </a:p>
          <a:p>
            <a:pPr marL="171450" indent="-1714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Implementar e monitorar controles adequados e eficientes nos processos</a:t>
            </a:r>
          </a:p>
          <a:p>
            <a:pPr marL="171450" lvl="0" indent="-1714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Revisar e melhorar continuamente a estrutura e o processo de GRC</a:t>
            </a:r>
          </a:p>
          <a:p>
            <a:pPr marL="171450" lvl="0" indent="-1714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Prestar contas pelo gerenciamento dos riscos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1BDF77C6-9953-4876-8B7A-52481339DE13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Papéis 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3223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3D753E-4786-477D-BBB5-3D4277E4D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5" t="41529" r="43111" b="3394"/>
          <a:stretch/>
        </p:blipFill>
        <p:spPr>
          <a:xfrm>
            <a:off x="804460" y="2628185"/>
            <a:ext cx="2913917" cy="26444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CBDC67-FE9F-4B7C-8AD4-3C8B0933E022}"/>
              </a:ext>
            </a:extLst>
          </p:cNvPr>
          <p:cNvSpPr txBox="1"/>
          <p:nvPr/>
        </p:nvSpPr>
        <p:spPr>
          <a:xfrm>
            <a:off x="3887711" y="3196169"/>
            <a:ext cx="6927045" cy="20764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lnSpc>
                <a:spcPct val="120000"/>
              </a:lnSpc>
              <a:spcAft>
                <a:spcPts val="1200"/>
              </a:spcAft>
              <a:defRPr sz="2000"/>
            </a:lvl1pPr>
          </a:lstStyle>
          <a:p>
            <a:r>
              <a:rPr lang="pt-BR" dirty="0"/>
              <a:t>Responsável pela coordenação, supervisão e monitoramento da 1ª Linha de Defesa, devendo: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Prover a estrutura de gerenciamento de riscos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Fornecer orientações e treinamento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Assegurar que a 1ª Linha de Defesa tenha corretamente identificado, avaliado e reportado seus riscos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Validar o desenho dos controles e planos de 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Monitorar e reportar a qualidade dos controles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5E3030D6-2AED-4E3E-B96B-627E311F34CB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Papéis 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28335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3D753E-4786-477D-BBB5-3D4277E4D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89" t="41529" r="14614" b="3043"/>
          <a:stretch/>
        </p:blipFill>
        <p:spPr>
          <a:xfrm>
            <a:off x="654757" y="2472268"/>
            <a:ext cx="3132880" cy="26190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50E26B6-FE4C-41E9-8BB1-3ED6668421E1}"/>
              </a:ext>
            </a:extLst>
          </p:cNvPr>
          <p:cNvSpPr txBox="1"/>
          <p:nvPr/>
        </p:nvSpPr>
        <p:spPr>
          <a:xfrm>
            <a:off x="4064000" y="3429000"/>
            <a:ext cx="7580829" cy="20764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lnSpc>
                <a:spcPct val="120000"/>
              </a:lnSpc>
              <a:spcAft>
                <a:spcPts val="1200"/>
              </a:spcAft>
              <a:defRPr sz="2000"/>
            </a:lvl1pPr>
          </a:lstStyle>
          <a:p>
            <a:r>
              <a:rPr lang="pt-BR" dirty="0"/>
              <a:t>A Atividade de Auditoria Interna, com base nos pressupostos de independência e objetividade, deve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Fornecer serviços de avaliação e consultoria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Avaliar a eficiência e eficácia da 1ª e 2ª Linha de Defesa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Avaliar a eficiência e eficácia das operações, a integridade das informações e a conformidade dos processos com leis, normas e  regulamentos aplicáveis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Aconselhar e capacitar a 1ª e 2ª Linha de Defesa sobre os temas de Governança, Gestão de Riscos e Controles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456DE151-77BD-4FBE-AE4C-06180C3F8D25}"/>
              </a:ext>
            </a:extLst>
          </p:cNvPr>
          <p:cNvSpPr txBox="1">
            <a:spLocks/>
          </p:cNvSpPr>
          <p:nvPr/>
        </p:nvSpPr>
        <p:spPr>
          <a:xfrm>
            <a:off x="423762" y="729249"/>
            <a:ext cx="8405756" cy="791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Papéis 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15030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25AA34-4233-4167-95E7-D1F86537B703}"/>
              </a:ext>
            </a:extLst>
          </p:cNvPr>
          <p:cNvSpPr txBox="1">
            <a:spLocks/>
          </p:cNvSpPr>
          <p:nvPr/>
        </p:nvSpPr>
        <p:spPr>
          <a:xfrm>
            <a:off x="1177158" y="882869"/>
            <a:ext cx="9606455" cy="6375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Segregação de Funções de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Gerenciamento de Riscos e Controles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BF88580-7AD2-4D4F-A26C-0B633E4C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37" y="1520380"/>
            <a:ext cx="8559526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12602</TotalTime>
  <Words>902</Words>
  <Application>Microsoft Office PowerPoint</Application>
  <PresentationFormat>Widescreen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JANINE DE ALMEIDA MENEZES</cp:lastModifiedBy>
  <cp:revision>392</cp:revision>
  <dcterms:created xsi:type="dcterms:W3CDTF">2017-06-05T18:09:13Z</dcterms:created>
  <dcterms:modified xsi:type="dcterms:W3CDTF">2020-02-27T14:52:57Z</dcterms:modified>
</cp:coreProperties>
</file>